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6" r:id="rId2"/>
    <p:sldId id="298" r:id="rId3"/>
    <p:sldId id="331" r:id="rId4"/>
    <p:sldId id="332" r:id="rId5"/>
    <p:sldId id="333" r:id="rId6"/>
    <p:sldId id="334" r:id="rId7"/>
    <p:sldId id="335" r:id="rId8"/>
    <p:sldId id="336" r:id="rId9"/>
    <p:sldId id="337" r:id="rId10"/>
    <p:sldId id="338" r:id="rId11"/>
    <p:sldId id="340" r:id="rId12"/>
    <p:sldId id="339"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A4E6"/>
    <a:srgbClr val="CC00FF"/>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9502" autoAdjust="0"/>
  </p:normalViewPr>
  <p:slideViewPr>
    <p:cSldViewPr snapToGrid="0">
      <p:cViewPr varScale="1">
        <p:scale>
          <a:sx n="66" d="100"/>
          <a:sy n="66" d="100"/>
        </p:scale>
        <p:origin x="858"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B42BFF-424F-4734-BDF5-6A4BC413651A}" type="datetimeFigureOut">
              <a:rPr lang="en-US" smtClean="0"/>
              <a:t>4/7/2021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E5D93-377C-4C31-92BF-7F7CED471544}" type="slidenum">
              <a:rPr lang="en-US" smtClean="0"/>
              <a:t>‹#›</a:t>
            </a:fld>
            <a:endParaRPr lang="en-US"/>
          </a:p>
        </p:txBody>
      </p:sp>
    </p:spTree>
    <p:extLst>
      <p:ext uri="{BB962C8B-B14F-4D97-AF65-F5344CB8AC3E}">
        <p14:creationId xmlns:p14="http://schemas.microsoft.com/office/powerpoint/2010/main" val="3302982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6B3E5D93-377C-4C31-92BF-7F7CED471544}" type="slidenum">
              <a:rPr lang="en-US" smtClean="0"/>
              <a:t>1</a:t>
            </a:fld>
            <a:endParaRPr lang="en-US"/>
          </a:p>
        </p:txBody>
      </p:sp>
    </p:spTree>
    <p:extLst>
      <p:ext uri="{BB962C8B-B14F-4D97-AF65-F5344CB8AC3E}">
        <p14:creationId xmlns:p14="http://schemas.microsoft.com/office/powerpoint/2010/main" val="2206078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2</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3</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4</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5</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6</a:t>
            </a:fld>
            <a:endParaRPr lang="en-US"/>
          </a:p>
        </p:txBody>
      </p:sp>
    </p:spTree>
    <p:extLst>
      <p:ext uri="{BB962C8B-B14F-4D97-AF65-F5344CB8AC3E}">
        <p14:creationId xmlns:p14="http://schemas.microsoft.com/office/powerpoint/2010/main" val="1088228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4/7/2021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4/7/2021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4/7/2021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dirty="0"/>
              <a:pPr/>
              <a:t>4/7/2021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4/7/2021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4/7/2021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9067" y="1020431"/>
            <a:ext cx="10993549" cy="1475013"/>
          </a:xfrm>
        </p:spPr>
        <p:txBody>
          <a:bodyPr>
            <a:normAutofit/>
          </a:bodyPr>
          <a:lstStyle/>
          <a:p>
            <a:pPr algn="ctr"/>
            <a:r>
              <a:rPr lang="en-US" b="1" dirty="0"/>
              <a:t>Student Internship Report Presentation</a:t>
            </a:r>
            <a:endParaRPr lang="en-US" sz="3800" b="1" dirty="0"/>
          </a:p>
        </p:txBody>
      </p:sp>
      <p:sp>
        <p:nvSpPr>
          <p:cNvPr id="3" name="Subtitle 2"/>
          <p:cNvSpPr>
            <a:spLocks noGrp="1"/>
          </p:cNvSpPr>
          <p:nvPr>
            <p:ph type="subTitle" idx="1"/>
          </p:nvPr>
        </p:nvSpPr>
        <p:spPr>
          <a:xfrm>
            <a:off x="4760221" y="3657600"/>
            <a:ext cx="2891243" cy="1538057"/>
          </a:xfrm>
        </p:spPr>
        <p:txBody>
          <a:bodyPr>
            <a:normAutofit/>
          </a:bodyPr>
          <a:lstStyle/>
          <a:p>
            <a:pPr algn="ctr"/>
            <a:r>
              <a:rPr lang="en-US" sz="1800" dirty="0">
                <a:solidFill>
                  <a:schemeClr val="bg1"/>
                </a:solidFill>
              </a:rPr>
              <a:t>Student’s Name</a:t>
            </a:r>
          </a:p>
          <a:p>
            <a:pPr algn="ctr"/>
            <a:r>
              <a:rPr lang="en-US" sz="1800" dirty="0">
                <a:solidFill>
                  <a:schemeClr val="bg1"/>
                </a:solidFill>
              </a:rPr>
              <a:t>Institution </a:t>
            </a:r>
          </a:p>
        </p:txBody>
      </p:sp>
    </p:spTree>
    <p:extLst>
      <p:ext uri="{BB962C8B-B14F-4D97-AF65-F5344CB8AC3E}">
        <p14:creationId xmlns:p14="http://schemas.microsoft.com/office/powerpoint/2010/main" val="3894698273"/>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Suggestions and solutions to overcome challenges</a:t>
            </a:r>
            <a:endParaRPr lang="en-US" dirty="0"/>
          </a:p>
        </p:txBody>
      </p:sp>
      <p:sp>
        <p:nvSpPr>
          <p:cNvPr id="3" name="Content Placeholder 2"/>
          <p:cNvSpPr>
            <a:spLocks noGrp="1"/>
          </p:cNvSpPr>
          <p:nvPr>
            <p:ph idx="1"/>
          </p:nvPr>
        </p:nvSpPr>
        <p:spPr>
          <a:xfrm>
            <a:off x="433138" y="1864896"/>
            <a:ext cx="11345778" cy="4872788"/>
          </a:xfrm>
          <a:solidFill>
            <a:srgbClr val="FFC000"/>
          </a:solidFill>
        </p:spPr>
        <p:txBody>
          <a:bodyPr>
            <a:normAutofit/>
          </a:bodyPr>
          <a:lstStyle/>
          <a:p>
            <a:pPr marL="0" marR="0" indent="0" algn="ctr">
              <a:lnSpc>
                <a:spcPct val="170000"/>
              </a:lnSpc>
              <a:spcBef>
                <a:spcPts val="0"/>
              </a:spcBef>
              <a:spcAft>
                <a:spcPts val="800"/>
              </a:spcAft>
              <a:buNone/>
            </a:pPr>
            <a:endParaRPr lang="en-US" sz="2600" dirty="0" smtClean="0">
              <a:solidFill>
                <a:srgbClr val="0070C0"/>
              </a:solidFill>
              <a:effectLst/>
              <a:latin typeface="Times New Roman" panose="02020603050405020304" pitchFamily="18" charset="0"/>
              <a:ea typeface="Calibri" panose="020F0502020204030204" pitchFamily="34" charset="0"/>
            </a:endParaRPr>
          </a:p>
          <a:p>
            <a:pPr marL="0" marR="0">
              <a:lnSpc>
                <a:spcPct val="170000"/>
              </a:lnSpc>
              <a:spcBef>
                <a:spcPts val="0"/>
              </a:spcBef>
              <a:spcAft>
                <a:spcPts val="800"/>
              </a:spcAft>
            </a:pPr>
            <a:r>
              <a:rPr lang="en-US" sz="1800" dirty="0" smtClean="0">
                <a:effectLst/>
                <a:latin typeface="Times New Roman" panose="02020603050405020304" pitchFamily="18" charset="0"/>
                <a:ea typeface="Calibri" panose="020F0502020204030204" pitchFamily="34" charset="0"/>
              </a:rPr>
              <a:t> It will try and learn two or more international languages to address the communication barrier. </a:t>
            </a:r>
            <a:r>
              <a:rPr lang="en-US" dirty="0" smtClean="0">
                <a:latin typeface="Times New Roman" panose="02020603050405020304" pitchFamily="18" charset="0"/>
                <a:ea typeface="Calibri" panose="020F0502020204030204" pitchFamily="34" charset="0"/>
              </a:rPr>
              <a:t>I</a:t>
            </a:r>
            <a:r>
              <a:rPr lang="en-US" sz="1800" dirty="0" smtClean="0">
                <a:effectLst/>
                <a:latin typeface="Times New Roman" panose="02020603050405020304" pitchFamily="18" charset="0"/>
                <a:ea typeface="Calibri" panose="020F0502020204030204" pitchFamily="34" charset="0"/>
              </a:rPr>
              <a:t>t will be wise if the facility hires multilingual personnel to offer interpretation services. </a:t>
            </a:r>
          </a:p>
          <a:p>
            <a:pPr marL="0" marR="0">
              <a:lnSpc>
                <a:spcPct val="170000"/>
              </a:lnSpc>
              <a:spcBef>
                <a:spcPts val="0"/>
              </a:spcBef>
              <a:spcAft>
                <a:spcPts val="800"/>
              </a:spcAft>
            </a:pPr>
            <a:r>
              <a:rPr lang="en-US" sz="1800" dirty="0" smtClean="0">
                <a:effectLst/>
                <a:latin typeface="Times New Roman" panose="02020603050405020304" pitchFamily="18" charset="0"/>
                <a:ea typeface="Calibri" panose="020F0502020204030204" pitchFamily="34" charset="0"/>
              </a:rPr>
              <a:t>I </a:t>
            </a:r>
            <a:r>
              <a:rPr lang="en-US" sz="1800" dirty="0">
                <a:effectLst/>
                <a:latin typeface="Times New Roman" panose="02020603050405020304" pitchFamily="18" charset="0"/>
                <a:ea typeface="Calibri" panose="020F0502020204030204" pitchFamily="34" charset="0"/>
              </a:rPr>
              <a:t>will be avoiding too much work by communicating to my seniors about the workload at hand or the need to be helped by other members. Also, I will be asking questions in areas that I feel inadequate for I am human too. </a:t>
            </a:r>
          </a:p>
          <a:p>
            <a:pPr marL="0" marR="0">
              <a:lnSpc>
                <a:spcPct val="170000"/>
              </a:lnSpc>
              <a:spcBef>
                <a:spcPts val="0"/>
              </a:spcBef>
              <a:spcAft>
                <a:spcPts val="800"/>
              </a:spcAft>
            </a:pPr>
            <a:r>
              <a:rPr lang="en-US" sz="1800" dirty="0">
                <a:effectLst/>
                <a:latin typeface="Times New Roman" panose="02020603050405020304" pitchFamily="18" charset="0"/>
                <a:ea typeface="Calibri" panose="020F0502020204030204" pitchFamily="34" charset="0"/>
              </a:rPr>
              <a:t>Whenever working with uncooperative member/s, I will be communicating about it to the management for appropriate assistance.</a:t>
            </a:r>
          </a:p>
          <a:p>
            <a:pPr marL="0" marR="0" indent="0" algn="ctr">
              <a:lnSpc>
                <a:spcPct val="170000"/>
              </a:lnSpc>
              <a:spcBef>
                <a:spcPts val="0"/>
              </a:spcBef>
              <a:spcAft>
                <a:spcPts val="800"/>
              </a:spcAft>
              <a:buNone/>
            </a:pPr>
            <a:endParaRPr lang="en-US" sz="1800" dirty="0">
              <a:effectLst/>
              <a:latin typeface="Times New Roman" panose="02020603050405020304" pitchFamily="18" charset="0"/>
              <a:ea typeface="Calibri" panose="020F0502020204030204" pitchFamily="34" charset="0"/>
            </a:endParaRPr>
          </a:p>
          <a:p>
            <a:endParaRPr lang="en-US" dirty="0"/>
          </a:p>
        </p:txBody>
      </p:sp>
    </p:spTree>
    <p:extLst>
      <p:ext uri="{BB962C8B-B14F-4D97-AF65-F5344CB8AC3E}">
        <p14:creationId xmlns:p14="http://schemas.microsoft.com/office/powerpoint/2010/main" val="2470231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Overall experience </a:t>
            </a:r>
            <a:endParaRPr lang="en-US" dirty="0"/>
          </a:p>
        </p:txBody>
      </p:sp>
      <p:sp>
        <p:nvSpPr>
          <p:cNvPr id="3" name="Content Placeholder 2"/>
          <p:cNvSpPr>
            <a:spLocks noGrp="1"/>
          </p:cNvSpPr>
          <p:nvPr>
            <p:ph idx="1"/>
          </p:nvPr>
        </p:nvSpPr>
        <p:spPr>
          <a:solidFill>
            <a:srgbClr val="FFC000"/>
          </a:solidFill>
        </p:spPr>
        <p:txBody>
          <a:bodyPr/>
          <a:lstStyle/>
          <a:p>
            <a:pPr marL="0" marR="0">
              <a:lnSpc>
                <a:spcPct val="170000"/>
              </a:lnSpc>
              <a:spcBef>
                <a:spcPts val="0"/>
              </a:spcBef>
              <a:spcAft>
                <a:spcPts val="800"/>
              </a:spcAft>
            </a:pPr>
            <a:r>
              <a:rPr lang="en-US" dirty="0">
                <a:latin typeface="Times New Roman" panose="02020603050405020304" pitchFamily="18" charset="0"/>
                <a:ea typeface="Calibri" panose="020F0502020204030204" pitchFamily="34" charset="0"/>
              </a:rPr>
              <a:t>Generally, my internship was a big milestone in my life and also my career. I learned so many new concepts and experiences apart from my coursework. </a:t>
            </a:r>
          </a:p>
          <a:p>
            <a:pPr marL="0" marR="0">
              <a:lnSpc>
                <a:spcPct val="170000"/>
              </a:lnSpc>
              <a:spcBef>
                <a:spcPts val="0"/>
              </a:spcBef>
              <a:spcAft>
                <a:spcPts val="800"/>
              </a:spcAft>
            </a:pPr>
            <a:r>
              <a:rPr lang="en-US" dirty="0">
                <a:latin typeface="Times New Roman" panose="02020603050405020304" pitchFamily="18" charset="0"/>
                <a:ea typeface="Calibri" panose="020F0502020204030204" pitchFamily="34" charset="0"/>
              </a:rPr>
              <a:t>I also made many friends who will be helpful in my career development</a:t>
            </a:r>
            <a:endParaRPr lang="en-US" dirty="0"/>
          </a:p>
        </p:txBody>
      </p:sp>
    </p:spTree>
    <p:extLst>
      <p:ext uri="{BB962C8B-B14F-4D97-AF65-F5344CB8AC3E}">
        <p14:creationId xmlns:p14="http://schemas.microsoft.com/office/powerpoint/2010/main" val="882518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F734B-D94E-473C-AC9E-4CF58AEA5D0B}"/>
              </a:ext>
            </a:extLst>
          </p:cNvPr>
          <p:cNvSpPr>
            <a:spLocks noGrp="1"/>
          </p:cNvSpPr>
          <p:nvPr>
            <p:ph type="title"/>
          </p:nvPr>
        </p:nvSpPr>
        <p:spPr/>
        <p:txBody>
          <a:bodyPr/>
          <a:lstStyle/>
          <a:p>
            <a:r>
              <a:rPr lang="en-US" dirty="0"/>
              <a:t>PICTURES FROM MY ACTUAL INTERNSHIP EXPERIENCE </a:t>
            </a:r>
          </a:p>
        </p:txBody>
      </p:sp>
      <p:sp>
        <p:nvSpPr>
          <p:cNvPr id="3" name="Content Placeholder 2">
            <a:extLst>
              <a:ext uri="{FF2B5EF4-FFF2-40B4-BE49-F238E27FC236}">
                <a16:creationId xmlns:a16="http://schemas.microsoft.com/office/drawing/2014/main" id="{7F386D6C-5542-4526-9D75-FD5125489966}"/>
              </a:ext>
            </a:extLst>
          </p:cNvPr>
          <p:cNvSpPr>
            <a:spLocks noGrp="1"/>
          </p:cNvSpPr>
          <p:nvPr>
            <p:ph idx="1"/>
          </p:nvPr>
        </p:nvSpPr>
        <p:spPr>
          <a:solidFill>
            <a:srgbClr val="FFC000"/>
          </a:solidFill>
        </p:spPr>
        <p:txBody>
          <a:bodyPr/>
          <a:lstStyle/>
          <a:p>
            <a:endParaRPr lang="en-US" dirty="0"/>
          </a:p>
        </p:txBody>
      </p:sp>
    </p:spTree>
    <p:extLst>
      <p:ext uri="{BB962C8B-B14F-4D97-AF65-F5344CB8AC3E}">
        <p14:creationId xmlns:p14="http://schemas.microsoft.com/office/powerpoint/2010/main" val="344231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4037" y="742819"/>
            <a:ext cx="7704667" cy="1115009"/>
          </a:xfrm>
        </p:spPr>
        <p:txBody>
          <a:bodyPr>
            <a:normAutofit/>
          </a:bodyPr>
          <a:lstStyle/>
          <a:p>
            <a:pPr algn="ctr"/>
            <a:r>
              <a:rPr lang="en-US" dirty="0"/>
              <a:t>The organization’s name, department, Site supervisor and internship period</a:t>
            </a:r>
          </a:p>
        </p:txBody>
      </p:sp>
      <p:sp>
        <p:nvSpPr>
          <p:cNvPr id="3" name="Content Placeholder 2"/>
          <p:cNvSpPr>
            <a:spLocks noGrp="1"/>
          </p:cNvSpPr>
          <p:nvPr>
            <p:ph idx="1"/>
          </p:nvPr>
        </p:nvSpPr>
        <p:spPr>
          <a:xfrm>
            <a:off x="725714" y="1857828"/>
            <a:ext cx="10632374" cy="4840514"/>
          </a:xfrm>
          <a:solidFill>
            <a:srgbClr val="FFC000"/>
          </a:solidFill>
        </p:spPr>
        <p:txBody>
          <a:bodyPr>
            <a:normAutofit/>
          </a:bodyPr>
          <a:lstStyle/>
          <a:p>
            <a:pPr>
              <a:lnSpc>
                <a:spcPct val="300000"/>
              </a:lnSpc>
            </a:pPr>
            <a:r>
              <a:rPr lang="en-US" b="1" dirty="0"/>
              <a:t>Name of the organization:</a:t>
            </a:r>
            <a:r>
              <a:rPr lang="en-US" dirty="0"/>
              <a:t> King </a:t>
            </a:r>
            <a:r>
              <a:rPr lang="en-US" dirty="0" err="1"/>
              <a:t>Fahed</a:t>
            </a:r>
            <a:r>
              <a:rPr lang="en-US" dirty="0"/>
              <a:t> Medical City</a:t>
            </a:r>
            <a:endParaRPr lang="en-US" sz="1600" dirty="0"/>
          </a:p>
          <a:p>
            <a:pPr>
              <a:lnSpc>
                <a:spcPct val="300000"/>
              </a:lnSpc>
            </a:pPr>
            <a:r>
              <a:rPr lang="en-US" b="1" dirty="0"/>
              <a:t>Departments:</a:t>
            </a:r>
            <a:r>
              <a:rPr lang="en-US" dirty="0"/>
              <a:t> Patients’ satisfaction and Patients’ experience department</a:t>
            </a:r>
            <a:endParaRPr lang="en-US" sz="1600" dirty="0"/>
          </a:p>
          <a:p>
            <a:pPr>
              <a:lnSpc>
                <a:spcPct val="300000"/>
              </a:lnSpc>
            </a:pPr>
            <a:r>
              <a:rPr lang="en-US" b="1" dirty="0"/>
              <a:t>Supervisor’s name</a:t>
            </a:r>
            <a:r>
              <a:rPr lang="en-US" dirty="0"/>
              <a:t>: Mohammed</a:t>
            </a:r>
            <a:endParaRPr lang="en-US" sz="1600" dirty="0"/>
          </a:p>
          <a:p>
            <a:pPr>
              <a:lnSpc>
                <a:spcPct val="300000"/>
              </a:lnSpc>
            </a:pPr>
            <a:r>
              <a:rPr lang="en-US" b="1" dirty="0"/>
              <a:t>Internship period:</a:t>
            </a:r>
            <a:r>
              <a:rPr lang="en-US" dirty="0"/>
              <a:t> 07/02/21 to 01/04/2021</a:t>
            </a:r>
            <a:endParaRPr lang="en-US" sz="1600" dirty="0"/>
          </a:p>
          <a:p>
            <a:pPr marL="324000" lvl="1" indent="0">
              <a:buNone/>
            </a:pPr>
            <a:endParaRPr lang="en-US" dirty="0"/>
          </a:p>
          <a:p>
            <a:pPr marL="324000" lvl="1" indent="0">
              <a:buNone/>
            </a:pPr>
            <a:endParaRPr lang="en-US" dirty="0"/>
          </a:p>
          <a:p>
            <a:pPr marL="324000" lvl="1" indent="0">
              <a:buNone/>
            </a:pPr>
            <a:endParaRPr lang="en-US" dirty="0"/>
          </a:p>
          <a:p>
            <a:pPr marL="324000" lvl="1" indent="0">
              <a:buNone/>
            </a:pPr>
            <a:endParaRPr lang="en-US" dirty="0"/>
          </a:p>
          <a:p>
            <a:pPr marL="324000" lvl="1" indent="0">
              <a:buNone/>
            </a:pPr>
            <a:endParaRPr lang="en-US" dirty="0"/>
          </a:p>
        </p:txBody>
      </p:sp>
    </p:spTree>
    <p:extLst>
      <p:ext uri="{BB962C8B-B14F-4D97-AF65-F5344CB8AC3E}">
        <p14:creationId xmlns:p14="http://schemas.microsoft.com/office/powerpoint/2010/main" val="2782086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580" y="-215123"/>
            <a:ext cx="7704667" cy="1981200"/>
          </a:xfrm>
        </p:spPr>
        <p:txBody>
          <a:bodyPr/>
          <a:lstStyle/>
          <a:p>
            <a:pPr algn="ctr"/>
            <a:r>
              <a:rPr lang="en-US" dirty="0"/>
              <a:t>Activities and </a:t>
            </a:r>
            <a:r>
              <a:rPr lang="en-US" dirty="0" smtClean="0"/>
              <a:t>assignments (PART A)</a:t>
            </a:r>
            <a:endParaRPr lang="en-US" dirty="0"/>
          </a:p>
        </p:txBody>
      </p:sp>
      <p:sp>
        <p:nvSpPr>
          <p:cNvPr id="3" name="Content Placeholder 2"/>
          <p:cNvSpPr>
            <a:spLocks noGrp="1"/>
          </p:cNvSpPr>
          <p:nvPr>
            <p:ph idx="1"/>
          </p:nvPr>
        </p:nvSpPr>
        <p:spPr>
          <a:xfrm>
            <a:off x="445168" y="2101516"/>
            <a:ext cx="11345779" cy="4479758"/>
          </a:xfrm>
          <a:solidFill>
            <a:srgbClr val="FFC000"/>
          </a:solidFill>
        </p:spPr>
        <p:txBody>
          <a:bodyPr>
            <a:normAutofit fontScale="92500" lnSpcReduction="20000"/>
          </a:bodyPr>
          <a:lstStyle/>
          <a:p>
            <a:pPr marL="0" marR="0" algn="just">
              <a:lnSpc>
                <a:spcPct val="160000"/>
              </a:lnSpc>
              <a:spcBef>
                <a:spcPts val="0"/>
              </a:spcBef>
              <a:spcAft>
                <a:spcPts val="800"/>
              </a:spcAft>
            </a:pPr>
            <a:r>
              <a:rPr lang="en-US" sz="1800" dirty="0">
                <a:effectLst/>
                <a:latin typeface="Times New Roman" panose="02020603050405020304" pitchFamily="18" charset="0"/>
                <a:ea typeface="Calibri" panose="020F0502020204030204" pitchFamily="34" charset="0"/>
              </a:rPr>
              <a:t>I worked under the supervision of the Health and Management Administrator of the facility. I was assigned various activities        	and assignments to accomplish. </a:t>
            </a:r>
          </a:p>
          <a:p>
            <a:pPr marL="0" marR="0" algn="just">
              <a:lnSpc>
                <a:spcPct val="160000"/>
              </a:lnSpc>
              <a:spcBef>
                <a:spcPts val="0"/>
              </a:spcBef>
              <a:spcAft>
                <a:spcPts val="800"/>
              </a:spcAft>
            </a:pPr>
            <a:r>
              <a:rPr lang="en-US" sz="1800" dirty="0">
                <a:effectLst/>
                <a:latin typeface="Times New Roman" panose="02020603050405020304" pitchFamily="18" charset="0"/>
                <a:ea typeface="Calibri" panose="020F0502020204030204" pitchFamily="34" charset="0"/>
              </a:rPr>
              <a:t>One of them was assisting the records department in entering the health information of patients.  </a:t>
            </a:r>
          </a:p>
          <a:p>
            <a:pPr marL="0" marR="0" algn="just">
              <a:lnSpc>
                <a:spcPct val="160000"/>
              </a:lnSpc>
              <a:spcBef>
                <a:spcPts val="0"/>
              </a:spcBef>
              <a:spcAft>
                <a:spcPts val="800"/>
              </a:spcAft>
            </a:pPr>
            <a:r>
              <a:rPr lang="en-US" sz="1800" dirty="0">
                <a:effectLst/>
                <a:latin typeface="Times New Roman" panose="02020603050405020304" pitchFamily="18" charset="0"/>
                <a:ea typeface="Calibri" panose="020F0502020204030204" pitchFamily="34" charset="0"/>
              </a:rPr>
              <a:t>Another assignment that I was tasked to do was to communicate to healthcare providers and staff about the new policies that 	need to be implemented. </a:t>
            </a:r>
          </a:p>
          <a:p>
            <a:pPr marL="0" marR="0" algn="just">
              <a:lnSpc>
                <a:spcPct val="160000"/>
              </a:lnSpc>
              <a:spcBef>
                <a:spcPts val="0"/>
              </a:spcBef>
              <a:spcAft>
                <a:spcPts val="800"/>
              </a:spcAft>
            </a:pPr>
            <a:r>
              <a:rPr lang="en-US" sz="1800" dirty="0">
                <a:effectLst/>
                <a:latin typeface="Times New Roman" panose="02020603050405020304" pitchFamily="18" charset="0"/>
                <a:ea typeface="Calibri" panose="020F0502020204030204" pitchFamily="34" charset="0"/>
              </a:rPr>
              <a:t>To add, I was tasked to give a monthly report about how successful national policies are being implemented including the 	new ones. The report was to be comprehensive and with tangible recommendations for improvement.</a:t>
            </a:r>
          </a:p>
          <a:p>
            <a:pPr algn="just">
              <a:lnSpc>
                <a:spcPct val="160000"/>
              </a:lnSpc>
            </a:pPr>
            <a:r>
              <a:rPr lang="en-US" sz="1800" dirty="0">
                <a:effectLst/>
                <a:latin typeface="Times New Roman" panose="02020603050405020304" pitchFamily="18" charset="0"/>
                <a:ea typeface="Calibri" panose="020F0502020204030204" pitchFamily="34" charset="0"/>
              </a:rPr>
              <a:t>Besides, the department assigned me the responsibility of training healthcare providers about the new government regulations and internal policies.</a:t>
            </a:r>
          </a:p>
          <a:p>
            <a:pPr algn="just">
              <a:lnSpc>
                <a:spcPct val="160000"/>
              </a:lnSpc>
            </a:pPr>
            <a:r>
              <a:rPr lang="en-US" sz="1800" dirty="0">
                <a:effectLst/>
                <a:latin typeface="Times New Roman" panose="02020603050405020304" pitchFamily="18" charset="0"/>
                <a:ea typeface="Calibri" panose="020F0502020204030204" pitchFamily="34" charset="0"/>
              </a:rPr>
              <a:t> </a:t>
            </a:r>
            <a:r>
              <a:rPr lang="en-US" dirty="0">
                <a:latin typeface="Times New Roman" panose="02020603050405020304" pitchFamily="18" charset="0"/>
                <a:ea typeface="Calibri" panose="020F0502020204030204" pitchFamily="34" charset="0"/>
              </a:rPr>
              <a:t>I</a:t>
            </a:r>
            <a:r>
              <a:rPr lang="en-US" sz="1800" dirty="0">
                <a:effectLst/>
                <a:latin typeface="Times New Roman" panose="02020603050405020304" pitchFamily="18" charset="0"/>
                <a:ea typeface="Calibri" panose="020F0502020204030204" pitchFamily="34" charset="0"/>
              </a:rPr>
              <a:t> was also to ensure the proper disposal of wastes in the facility. </a:t>
            </a:r>
            <a:endParaRPr lang="en-GB" dirty="0"/>
          </a:p>
        </p:txBody>
      </p:sp>
    </p:spTree>
    <p:extLst>
      <p:ext uri="{BB962C8B-B14F-4D97-AF65-F5344CB8AC3E}">
        <p14:creationId xmlns:p14="http://schemas.microsoft.com/office/powerpoint/2010/main" val="2744303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009" y="-529473"/>
            <a:ext cx="7704667" cy="1981200"/>
          </a:xfrm>
        </p:spPr>
        <p:txBody>
          <a:bodyPr/>
          <a:lstStyle/>
          <a:p>
            <a:pPr algn="ctr"/>
            <a:r>
              <a:rPr lang="en-US" dirty="0"/>
              <a:t>Activities and assignments (PART </a:t>
            </a:r>
            <a:r>
              <a:rPr lang="en-US" dirty="0" smtClean="0"/>
              <a:t>B)</a:t>
            </a:r>
            <a:endParaRPr lang="en-US" dirty="0"/>
          </a:p>
        </p:txBody>
      </p:sp>
      <p:sp>
        <p:nvSpPr>
          <p:cNvPr id="3" name="Content Placeholder 2"/>
          <p:cNvSpPr>
            <a:spLocks noGrp="1"/>
          </p:cNvSpPr>
          <p:nvPr>
            <p:ph idx="1"/>
          </p:nvPr>
        </p:nvSpPr>
        <p:spPr>
          <a:xfrm>
            <a:off x="324853" y="2358189"/>
            <a:ext cx="11431718" cy="4121439"/>
          </a:xfrm>
          <a:solidFill>
            <a:srgbClr val="FFC000"/>
          </a:solidFill>
        </p:spPr>
        <p:txBody>
          <a:bodyPr>
            <a:normAutofit fontScale="92500"/>
          </a:bodyPr>
          <a:lstStyle/>
          <a:p>
            <a:pPr marL="0" marR="0">
              <a:lnSpc>
                <a:spcPct val="200000"/>
              </a:lnSpc>
              <a:spcBef>
                <a:spcPts val="0"/>
              </a:spcBef>
              <a:spcAft>
                <a:spcPts val="800"/>
              </a:spcAft>
            </a:pPr>
            <a:r>
              <a:rPr lang="en-US" sz="1800" dirty="0">
                <a:effectLst/>
                <a:latin typeface="Times New Roman" panose="02020603050405020304" pitchFamily="18" charset="0"/>
                <a:ea typeface="Calibri" panose="020F0502020204030204" pitchFamily="34" charset="0"/>
              </a:rPr>
              <a:t>To add, I ensured that the facility was free from health hazards for instance slippery floors and unclear paths. I was also 	assigned to suggest a practical policy that would make the medical facility a hazard-free zone. At some point in my internship, I was called upon by the administration to chip into a contract negotiation for the construction of a modern laboratory.</a:t>
            </a:r>
          </a:p>
          <a:p>
            <a:pPr marL="0" marR="0">
              <a:lnSpc>
                <a:spcPct val="200000"/>
              </a:lnSpc>
              <a:spcBef>
                <a:spcPts val="0"/>
              </a:spcBef>
              <a:spcAft>
                <a:spcPts val="800"/>
              </a:spcAft>
            </a:pPr>
            <a:r>
              <a:rPr lang="en-US" sz="1800" dirty="0">
                <a:effectLst/>
                <a:latin typeface="Times New Roman" panose="02020603050405020304" pitchFamily="18" charset="0"/>
                <a:ea typeface="Calibri" panose="020F0502020204030204" pitchFamily="34" charset="0"/>
              </a:rPr>
              <a:t>I was also assigned to the financial department to assist in drafting a master budget for the required medical resources. My first part was taking an inventory of the needed resources.</a:t>
            </a:r>
          </a:p>
          <a:p>
            <a:pPr marL="0" marR="0">
              <a:lnSpc>
                <a:spcPct val="200000"/>
              </a:lnSpc>
              <a:spcBef>
                <a:spcPts val="0"/>
              </a:spcBef>
              <a:spcAft>
                <a:spcPts val="800"/>
              </a:spcAft>
            </a:pPr>
            <a:r>
              <a:rPr lang="en-US" sz="1800" dirty="0">
                <a:effectLst/>
                <a:latin typeface="Times New Roman" panose="02020603050405020304" pitchFamily="18" charset="0"/>
                <a:ea typeface="Calibri" panose="020F0502020204030204" pitchFamily="34" charset="0"/>
              </a:rPr>
              <a:t>My last part was compiling a report about the various mechanisms the department can employ to reduce costs in its operations.</a:t>
            </a:r>
          </a:p>
        </p:txBody>
      </p:sp>
    </p:spTree>
    <p:extLst>
      <p:ext uri="{BB962C8B-B14F-4D97-AF65-F5344CB8AC3E}">
        <p14:creationId xmlns:p14="http://schemas.microsoft.com/office/powerpoint/2010/main" val="3762554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094" y="-113523"/>
            <a:ext cx="7704667" cy="1981200"/>
          </a:xfrm>
        </p:spPr>
        <p:txBody>
          <a:bodyPr/>
          <a:lstStyle/>
          <a:p>
            <a:pPr algn="ctr"/>
            <a:r>
              <a:rPr lang="en-US" dirty="0"/>
              <a:t>RELATION OF THESE </a:t>
            </a:r>
            <a:r>
              <a:rPr lang="en-US" dirty="0" smtClean="0"/>
              <a:t>ACTIVITIES (part a)</a:t>
            </a:r>
            <a:endParaRPr lang="en-US" dirty="0"/>
          </a:p>
        </p:txBody>
      </p:sp>
      <p:sp>
        <p:nvSpPr>
          <p:cNvPr id="3" name="Content Placeholder 2"/>
          <p:cNvSpPr>
            <a:spLocks noGrp="1"/>
          </p:cNvSpPr>
          <p:nvPr>
            <p:ph idx="1"/>
          </p:nvPr>
        </p:nvSpPr>
        <p:spPr>
          <a:xfrm>
            <a:off x="435428" y="2032001"/>
            <a:ext cx="11328941" cy="4383313"/>
          </a:xfrm>
          <a:solidFill>
            <a:srgbClr val="FFC000"/>
          </a:solidFill>
        </p:spPr>
        <p:txBody>
          <a:bodyPr>
            <a:normAutofit/>
          </a:bodyPr>
          <a:lstStyle/>
          <a:p>
            <a:endParaRPr lang="en-US" dirty="0"/>
          </a:p>
          <a:p>
            <a:endParaRPr lang="en-US" dirty="0"/>
          </a:p>
          <a:p>
            <a:endParaRPr lang="en-US" dirty="0"/>
          </a:p>
          <a:p>
            <a:endParaRPr lang="en-US" dirty="0"/>
          </a:p>
          <a:p>
            <a:pPr marL="0" indent="0">
              <a:buNone/>
            </a:pPr>
            <a:endParaRPr lang="en-US" dirty="0"/>
          </a:p>
        </p:txBody>
      </p:sp>
      <p:sp>
        <p:nvSpPr>
          <p:cNvPr id="4" name="Content Placeholder 2">
            <a:extLst>
              <a:ext uri="{FF2B5EF4-FFF2-40B4-BE49-F238E27FC236}">
                <a16:creationId xmlns:a16="http://schemas.microsoft.com/office/drawing/2014/main" id="{452DD158-3DD2-43AA-A3EF-626743AC5BE8}"/>
              </a:ext>
            </a:extLst>
          </p:cNvPr>
          <p:cNvSpPr txBox="1">
            <a:spLocks/>
          </p:cNvSpPr>
          <p:nvPr/>
        </p:nvSpPr>
        <p:spPr>
          <a:xfrm>
            <a:off x="587828" y="2169887"/>
            <a:ext cx="11328941" cy="4383313"/>
          </a:xfrm>
          <a:prstGeom prst="rect">
            <a:avLst/>
          </a:prstGeom>
          <a:solidFill>
            <a:srgbClr val="FFC000"/>
          </a:solidFill>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endParaRPr lang="en-US"/>
          </a:p>
          <a:p>
            <a:endParaRPr lang="en-US"/>
          </a:p>
          <a:p>
            <a:endParaRPr lang="en-US"/>
          </a:p>
          <a:p>
            <a:endParaRPr lang="en-US"/>
          </a:p>
          <a:p>
            <a:pPr marL="0" indent="0">
              <a:buFont typeface="Wingdings 2" panose="05020102010507070707" pitchFamily="18" charset="2"/>
              <a:buNone/>
            </a:pPr>
            <a:endParaRPr lang="en-US" dirty="0"/>
          </a:p>
        </p:txBody>
      </p:sp>
      <p:sp>
        <p:nvSpPr>
          <p:cNvPr id="5" name="Content Placeholder 2">
            <a:extLst>
              <a:ext uri="{FF2B5EF4-FFF2-40B4-BE49-F238E27FC236}">
                <a16:creationId xmlns:a16="http://schemas.microsoft.com/office/drawing/2014/main" id="{40C63C40-AFD5-48D7-9740-E4E096402173}"/>
              </a:ext>
            </a:extLst>
          </p:cNvPr>
          <p:cNvSpPr txBox="1">
            <a:spLocks/>
          </p:cNvSpPr>
          <p:nvPr/>
        </p:nvSpPr>
        <p:spPr>
          <a:xfrm>
            <a:off x="427632" y="2017487"/>
            <a:ext cx="11641538" cy="4533123"/>
          </a:xfrm>
          <a:prstGeom prst="rect">
            <a:avLst/>
          </a:prstGeom>
          <a:solidFill>
            <a:srgbClr val="FFC000"/>
          </a:solidFill>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marR="0">
              <a:lnSpc>
                <a:spcPct val="200000"/>
              </a:lnSpc>
              <a:spcBef>
                <a:spcPts val="0"/>
              </a:spcBef>
              <a:spcAft>
                <a:spcPts val="800"/>
              </a:spcAft>
            </a:pPr>
            <a:r>
              <a:rPr lang="en-US" sz="1800" dirty="0">
                <a:effectLst/>
                <a:latin typeface="Times New Roman" panose="02020603050405020304" pitchFamily="18" charset="0"/>
                <a:ea typeface="Calibri" panose="020F0502020204030204" pitchFamily="34" charset="0"/>
              </a:rPr>
              <a:t>The assignments and activities that I was tasked to carry out by the administration resonate well with my specialty as a Policy and Management Administrator. </a:t>
            </a:r>
          </a:p>
          <a:p>
            <a:pPr marL="0" marR="0">
              <a:lnSpc>
                <a:spcPct val="200000"/>
              </a:lnSpc>
              <a:spcBef>
                <a:spcPts val="0"/>
              </a:spcBef>
              <a:spcAft>
                <a:spcPts val="800"/>
              </a:spcAft>
            </a:pPr>
            <a:r>
              <a:rPr lang="en-US" sz="1800" dirty="0">
                <a:effectLst/>
                <a:latin typeface="Times New Roman" panose="02020603050405020304" pitchFamily="18" charset="0"/>
                <a:ea typeface="Calibri" panose="020F0502020204030204" pitchFamily="34" charset="0"/>
              </a:rPr>
              <a:t>My occupation calls for using leadership skills to coordinate healthcare services.  </a:t>
            </a:r>
          </a:p>
          <a:p>
            <a:pPr marL="0" marR="0">
              <a:lnSpc>
                <a:spcPct val="200000"/>
              </a:lnSpc>
              <a:spcBef>
                <a:spcPts val="0"/>
              </a:spcBef>
              <a:spcAft>
                <a:spcPts val="800"/>
              </a:spcAft>
            </a:pPr>
            <a:r>
              <a:rPr lang="en-US" sz="1800" dirty="0">
                <a:effectLst/>
                <a:latin typeface="Times New Roman" panose="02020603050405020304" pitchFamily="18" charset="0"/>
                <a:ea typeface="Calibri" panose="020F0502020204030204" pitchFamily="34" charset="0"/>
              </a:rPr>
              <a:t>Also, my specialty demands the need to ensure that a healthcare facility maintains proper accreditation. This involves ensuring high health practices and safety standards. </a:t>
            </a:r>
          </a:p>
          <a:p>
            <a:pPr marL="0" marR="0">
              <a:lnSpc>
                <a:spcPct val="200000"/>
              </a:lnSpc>
              <a:spcBef>
                <a:spcPts val="0"/>
              </a:spcBef>
              <a:spcAft>
                <a:spcPts val="800"/>
              </a:spcAft>
            </a:pPr>
            <a:r>
              <a:rPr lang="en-US" sz="1800" dirty="0">
                <a:effectLst/>
                <a:latin typeface="Times New Roman" panose="02020603050405020304" pitchFamily="18" charset="0"/>
                <a:ea typeface="Calibri" panose="020F0502020204030204" pitchFamily="34" charset="0"/>
              </a:rPr>
              <a:t>The call for me to supervise waste disposal and ensuring that the facility was free from hazards was in line with program compliance.</a:t>
            </a:r>
          </a:p>
        </p:txBody>
      </p:sp>
    </p:spTree>
    <p:extLst>
      <p:ext uri="{BB962C8B-B14F-4D97-AF65-F5344CB8AC3E}">
        <p14:creationId xmlns:p14="http://schemas.microsoft.com/office/powerpoint/2010/main" val="860097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009" y="-505409"/>
            <a:ext cx="7704667" cy="1981200"/>
          </a:xfrm>
        </p:spPr>
        <p:txBody>
          <a:bodyPr/>
          <a:lstStyle/>
          <a:p>
            <a:pPr algn="ctr"/>
            <a:r>
              <a:rPr lang="en-US" dirty="0"/>
              <a:t>RELATION OF THESE ACTIVITIES (part </a:t>
            </a:r>
            <a:r>
              <a:rPr lang="en-US" dirty="0" smtClean="0"/>
              <a:t>b)</a:t>
            </a:r>
            <a:endParaRPr lang="en-US" dirty="0"/>
          </a:p>
        </p:txBody>
      </p:sp>
      <p:sp>
        <p:nvSpPr>
          <p:cNvPr id="3" name="Content Placeholder 2"/>
          <p:cNvSpPr>
            <a:spLocks noGrp="1"/>
          </p:cNvSpPr>
          <p:nvPr>
            <p:ph idx="1"/>
          </p:nvPr>
        </p:nvSpPr>
        <p:spPr>
          <a:xfrm>
            <a:off x="435429" y="2017487"/>
            <a:ext cx="11404270" cy="4462141"/>
          </a:xfrm>
          <a:solidFill>
            <a:srgbClr val="FFC000"/>
          </a:solidFill>
        </p:spPr>
        <p:txBody>
          <a:bodyPr>
            <a:normAutofit fontScale="92500"/>
          </a:bodyPr>
          <a:lstStyle/>
          <a:p>
            <a:pPr marL="0" marR="0">
              <a:lnSpc>
                <a:spcPct val="200000"/>
              </a:lnSpc>
              <a:spcBef>
                <a:spcPts val="0"/>
              </a:spcBef>
              <a:spcAft>
                <a:spcPts val="800"/>
              </a:spcAft>
            </a:pPr>
            <a:r>
              <a:rPr lang="en-US" sz="1800" dirty="0">
                <a:effectLst/>
                <a:latin typeface="Times New Roman" panose="02020603050405020304" pitchFamily="18" charset="0"/>
                <a:ea typeface="Calibri" panose="020F0502020204030204" pitchFamily="34" charset="0"/>
              </a:rPr>
              <a:t>To add, my specialty entails coming up with policies that can help in improving healthcare delivery and also reduce costs. </a:t>
            </a:r>
          </a:p>
          <a:p>
            <a:pPr marL="0" marR="0">
              <a:lnSpc>
                <a:spcPct val="200000"/>
              </a:lnSpc>
              <a:spcBef>
                <a:spcPts val="0"/>
              </a:spcBef>
              <a:spcAft>
                <a:spcPts val="800"/>
              </a:spcAft>
            </a:pPr>
            <a:r>
              <a:rPr lang="en-US" sz="1800" dirty="0">
                <a:effectLst/>
                <a:latin typeface="Times New Roman" panose="02020603050405020304" pitchFamily="18" charset="0"/>
                <a:ea typeface="Calibri" panose="020F0502020204030204" pitchFamily="34" charset="0"/>
              </a:rPr>
              <a:t>On the same, my occupation calls for communicating government regulations to the staff and other healthcare providers. The administer should also train the staff and healthcare providers about the policies and programs and also monitor the implementation of the policies and programs.</a:t>
            </a:r>
          </a:p>
          <a:p>
            <a:pPr marL="0" marR="0">
              <a:lnSpc>
                <a:spcPct val="200000"/>
              </a:lnSpc>
              <a:spcBef>
                <a:spcPts val="0"/>
              </a:spcBef>
              <a:spcAft>
                <a:spcPts val="800"/>
              </a:spcAft>
            </a:pPr>
            <a:r>
              <a:rPr lang="en-US" sz="1800" dirty="0">
                <a:effectLst/>
                <a:latin typeface="Times New Roman" panose="02020603050405020304" pitchFamily="18" charset="0"/>
                <a:ea typeface="Calibri" panose="020F0502020204030204" pitchFamily="34" charset="0"/>
              </a:rPr>
              <a:t>Another area that my specialty touches on is coming up with financial budgets for a healthcare facility. In this case, the analysis of costs and benefits is necessary to help in nailing the most needed resources and ventures.</a:t>
            </a:r>
          </a:p>
          <a:p>
            <a:pPr marL="0" marR="0">
              <a:lnSpc>
                <a:spcPct val="200000"/>
              </a:lnSpc>
              <a:spcBef>
                <a:spcPts val="0"/>
              </a:spcBef>
              <a:spcAft>
                <a:spcPts val="800"/>
              </a:spcAft>
            </a:pPr>
            <a:r>
              <a:rPr lang="en-US" sz="1800" dirty="0">
                <a:effectLst/>
                <a:latin typeface="Times New Roman" panose="02020603050405020304" pitchFamily="18" charset="0"/>
                <a:ea typeface="Calibri" panose="020F0502020204030204" pitchFamily="34" charset="0"/>
              </a:rPr>
              <a:t> The budget is to be followed by the disbursement of finances for the acquisition of the resources. </a:t>
            </a:r>
          </a:p>
        </p:txBody>
      </p:sp>
    </p:spTree>
    <p:extLst>
      <p:ext uri="{BB962C8B-B14F-4D97-AF65-F5344CB8AC3E}">
        <p14:creationId xmlns:p14="http://schemas.microsoft.com/office/powerpoint/2010/main" val="4061643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RELATION OF WHAT I HAVE LEARNED AT SEU AND WHAT I HAVE PUT INTO PRACTICE</a:t>
            </a:r>
          </a:p>
        </p:txBody>
      </p:sp>
      <p:sp>
        <p:nvSpPr>
          <p:cNvPr id="3" name="Content Placeholder 2"/>
          <p:cNvSpPr>
            <a:spLocks noGrp="1"/>
          </p:cNvSpPr>
          <p:nvPr>
            <p:ph idx="1"/>
          </p:nvPr>
        </p:nvSpPr>
        <p:spPr>
          <a:solidFill>
            <a:srgbClr val="FFC000"/>
          </a:solidFill>
        </p:spPr>
        <p:txBody>
          <a:bodyPr>
            <a:normAutofit fontScale="92500"/>
          </a:bodyPr>
          <a:lstStyle/>
          <a:p>
            <a:pPr marL="0" marR="0">
              <a:lnSpc>
                <a:spcPct val="200000"/>
              </a:lnSpc>
              <a:spcBef>
                <a:spcPts val="0"/>
              </a:spcBef>
              <a:spcAft>
                <a:spcPts val="800"/>
              </a:spcAft>
            </a:pPr>
            <a:r>
              <a:rPr lang="en-US" sz="1800" dirty="0">
                <a:effectLst/>
                <a:latin typeface="Times New Roman" panose="02020603050405020304" pitchFamily="18" charset="0"/>
                <a:ea typeface="Calibri" panose="020F0502020204030204" pitchFamily="34" charset="0"/>
              </a:rPr>
              <a:t>The elements that I put into practice at King </a:t>
            </a:r>
            <a:r>
              <a:rPr lang="en-US" sz="1800" dirty="0" err="1">
                <a:effectLst/>
                <a:latin typeface="Times New Roman" panose="02020603050405020304" pitchFamily="18" charset="0"/>
                <a:ea typeface="Calibri" panose="020F0502020204030204" pitchFamily="34" charset="0"/>
              </a:rPr>
              <a:t>Fahed</a:t>
            </a:r>
            <a:r>
              <a:rPr lang="en-US" sz="1800" dirty="0">
                <a:effectLst/>
                <a:latin typeface="Times New Roman" panose="02020603050405020304" pitchFamily="18" charset="0"/>
                <a:ea typeface="Calibri" panose="020F0502020204030204" pitchFamily="34" charset="0"/>
              </a:rPr>
              <a:t> Medical Facility tally with what I learned at SEU except for the assignment of helping contract negotiations. </a:t>
            </a:r>
          </a:p>
          <a:p>
            <a:pPr marL="0" marR="0">
              <a:lnSpc>
                <a:spcPct val="200000"/>
              </a:lnSpc>
              <a:spcBef>
                <a:spcPts val="0"/>
              </a:spcBef>
              <a:spcAft>
                <a:spcPts val="800"/>
              </a:spcAft>
            </a:pPr>
            <a:r>
              <a:rPr lang="en-US" sz="1800" dirty="0">
                <a:effectLst/>
                <a:latin typeface="Times New Roman" panose="02020603050405020304" pitchFamily="18" charset="0"/>
                <a:ea typeface="Calibri" panose="020F0502020204030204" pitchFamily="34" charset="0"/>
              </a:rPr>
              <a:t>The courses that I learned at SEU include policy formation, analysis and implementation, Financial planning and budgeting, cost-benefit analysis, critical issues in global health, and human resource management. </a:t>
            </a:r>
          </a:p>
          <a:p>
            <a:pPr marL="0" marR="0">
              <a:lnSpc>
                <a:spcPct val="200000"/>
              </a:lnSpc>
              <a:spcBef>
                <a:spcPts val="0"/>
              </a:spcBef>
              <a:spcAft>
                <a:spcPts val="800"/>
              </a:spcAft>
            </a:pPr>
            <a:r>
              <a:rPr lang="en-US" sz="1800" dirty="0">
                <a:effectLst/>
                <a:latin typeface="Times New Roman" panose="02020603050405020304" pitchFamily="18" charset="0"/>
                <a:ea typeface="Calibri" panose="020F0502020204030204" pitchFamily="34" charset="0"/>
              </a:rPr>
              <a:t>Other courses include risk analysis, quality and safety in health care,  supervision of healthcare and delivery, public health law and regulations, foundations of accounting and valuation, and managing health care and complex systems.</a:t>
            </a:r>
          </a:p>
        </p:txBody>
      </p:sp>
    </p:spTree>
    <p:extLst>
      <p:ext uri="{BB962C8B-B14F-4D97-AF65-F5344CB8AC3E}">
        <p14:creationId xmlns:p14="http://schemas.microsoft.com/office/powerpoint/2010/main" val="2883141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IMPACT OF THE INTERNSHIP EXPERIENCE ON MY PERSONALITY AND PROFESSIONALISM</a:t>
            </a:r>
          </a:p>
        </p:txBody>
      </p:sp>
      <p:sp>
        <p:nvSpPr>
          <p:cNvPr id="3" name="Content Placeholder 2"/>
          <p:cNvSpPr>
            <a:spLocks noGrp="1"/>
          </p:cNvSpPr>
          <p:nvPr>
            <p:ph idx="1"/>
          </p:nvPr>
        </p:nvSpPr>
        <p:spPr>
          <a:xfrm>
            <a:off x="433137" y="1925053"/>
            <a:ext cx="11369841" cy="4632157"/>
          </a:xfrm>
          <a:solidFill>
            <a:srgbClr val="FFC000"/>
          </a:solidFill>
        </p:spPr>
        <p:txBody>
          <a:bodyPr>
            <a:normAutofit fontScale="92500" lnSpcReduction="10000"/>
          </a:bodyPr>
          <a:lstStyle/>
          <a:p>
            <a:pPr marL="0" marR="0">
              <a:lnSpc>
                <a:spcPct val="200000"/>
              </a:lnSpc>
              <a:spcBef>
                <a:spcPts val="0"/>
              </a:spcBef>
              <a:spcAft>
                <a:spcPts val="800"/>
              </a:spcAft>
            </a:pPr>
            <a:r>
              <a:rPr lang="en-US" sz="1800" dirty="0">
                <a:effectLst/>
                <a:latin typeface="Times New Roman" panose="02020603050405020304" pitchFamily="18" charset="0"/>
                <a:ea typeface="Calibri" panose="020F0502020204030204" pitchFamily="34" charset="0"/>
              </a:rPr>
              <a:t>The internship helped me develop the spirit of teamwork by cooperating with others to accomplish a given task.</a:t>
            </a:r>
          </a:p>
          <a:p>
            <a:pPr marL="0" marR="0">
              <a:lnSpc>
                <a:spcPct val="200000"/>
              </a:lnSpc>
              <a:spcBef>
                <a:spcPts val="0"/>
              </a:spcBef>
              <a:spcAft>
                <a:spcPts val="800"/>
              </a:spcAft>
            </a:pPr>
            <a:r>
              <a:rPr lang="en-US" sz="1800" dirty="0">
                <a:effectLst/>
                <a:latin typeface="Times New Roman" panose="02020603050405020304" pitchFamily="18" charset="0"/>
                <a:ea typeface="Calibri" panose="020F0502020204030204" pitchFamily="34" charset="0"/>
              </a:rPr>
              <a:t>Also, I learned the need of being organized in carrying out tasks. It is from this experience that I can plan and adequately allocate time for each program. </a:t>
            </a:r>
          </a:p>
          <a:p>
            <a:pPr marL="0" marR="0">
              <a:lnSpc>
                <a:spcPct val="200000"/>
              </a:lnSpc>
              <a:spcBef>
                <a:spcPts val="0"/>
              </a:spcBef>
              <a:spcAft>
                <a:spcPts val="800"/>
              </a:spcAft>
            </a:pPr>
            <a:r>
              <a:rPr lang="en-US" sz="1800" dirty="0">
                <a:effectLst/>
                <a:latin typeface="Times New Roman" panose="02020603050405020304" pitchFamily="18" charset="0"/>
                <a:ea typeface="Calibri" panose="020F0502020204030204" pitchFamily="34" charset="0"/>
              </a:rPr>
              <a:t>The internship helped me sharpen my skills by putting into practice what I learned at SEU. My interaction with employees and patients from diverse backgrounds helped me become aware and tolerant of varied cultural diversities. </a:t>
            </a:r>
          </a:p>
          <a:p>
            <a:pPr marL="0" marR="0">
              <a:lnSpc>
                <a:spcPct val="200000"/>
              </a:lnSpc>
              <a:spcBef>
                <a:spcPts val="0"/>
              </a:spcBef>
              <a:spcAft>
                <a:spcPts val="800"/>
              </a:spcAft>
            </a:pPr>
            <a:r>
              <a:rPr lang="en-US" sz="1800" dirty="0">
                <a:effectLst/>
                <a:latin typeface="Times New Roman" panose="02020603050405020304" pitchFamily="18" charset="0"/>
                <a:ea typeface="Calibri" panose="020F0502020204030204" pitchFamily="34" charset="0"/>
              </a:rPr>
              <a:t>To add, I improved in time management after working under strict schedules. Also, my confidence grew because of the trust that the department had in me. </a:t>
            </a:r>
          </a:p>
          <a:p>
            <a:pPr marL="0" marR="0">
              <a:lnSpc>
                <a:spcPct val="200000"/>
              </a:lnSpc>
              <a:spcBef>
                <a:spcPts val="0"/>
              </a:spcBef>
              <a:spcAft>
                <a:spcPts val="800"/>
              </a:spcAft>
            </a:pPr>
            <a:r>
              <a:rPr lang="en-US" sz="1800" dirty="0">
                <a:effectLst/>
                <a:latin typeface="Times New Roman" panose="02020603050405020304" pitchFamily="18" charset="0"/>
                <a:ea typeface="Calibri" panose="020F0502020204030204" pitchFamily="34" charset="0"/>
              </a:rPr>
              <a:t>I also honed my leadership and communication skills during the communication about policies and regulations. </a:t>
            </a:r>
          </a:p>
        </p:txBody>
      </p:sp>
    </p:spTree>
    <p:extLst>
      <p:ext uri="{BB962C8B-B14F-4D97-AF65-F5344CB8AC3E}">
        <p14:creationId xmlns:p14="http://schemas.microsoft.com/office/powerpoint/2010/main" val="3594711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BENEFITS AND </a:t>
            </a:r>
            <a:r>
              <a:rPr lang="en-US" dirty="0" smtClean="0"/>
              <a:t>CHALLENGES</a:t>
            </a:r>
            <a:endParaRPr lang="en-US" dirty="0"/>
          </a:p>
        </p:txBody>
      </p:sp>
      <p:sp>
        <p:nvSpPr>
          <p:cNvPr id="3" name="Content Placeholder 2"/>
          <p:cNvSpPr>
            <a:spLocks noGrp="1"/>
          </p:cNvSpPr>
          <p:nvPr>
            <p:ph idx="1"/>
          </p:nvPr>
        </p:nvSpPr>
        <p:spPr>
          <a:xfrm>
            <a:off x="421106" y="1939567"/>
            <a:ext cx="11357810" cy="4451683"/>
          </a:xfrm>
          <a:solidFill>
            <a:srgbClr val="FFC000"/>
          </a:solidFill>
        </p:spPr>
        <p:txBody>
          <a:bodyPr>
            <a:normAutofit fontScale="92500"/>
          </a:bodyPr>
          <a:lstStyle/>
          <a:p>
            <a:pPr marL="0" marR="0">
              <a:lnSpc>
                <a:spcPct val="150000"/>
              </a:lnSpc>
              <a:spcBef>
                <a:spcPts val="0"/>
              </a:spcBef>
              <a:spcAft>
                <a:spcPts val="800"/>
              </a:spcAft>
            </a:pPr>
            <a:r>
              <a:rPr lang="en-US" sz="1800" dirty="0">
                <a:effectLst/>
                <a:latin typeface="Times New Roman" panose="02020603050405020304" pitchFamily="18" charset="0"/>
                <a:ea typeface="Calibri" panose="020F0502020204030204" pitchFamily="34" charset="0"/>
              </a:rPr>
              <a:t>I learned more about the various government policies that affect the healthcare sector including the penalties that accompany the infringement of such policies. </a:t>
            </a:r>
          </a:p>
          <a:p>
            <a:pPr marL="0" marR="0">
              <a:lnSpc>
                <a:spcPct val="150000"/>
              </a:lnSpc>
              <a:spcBef>
                <a:spcPts val="0"/>
              </a:spcBef>
              <a:spcAft>
                <a:spcPts val="800"/>
              </a:spcAft>
            </a:pPr>
            <a:r>
              <a:rPr lang="en-US" sz="1800" dirty="0">
                <a:effectLst/>
                <a:latin typeface="Times New Roman" panose="02020603050405020304" pitchFamily="18" charset="0"/>
                <a:ea typeface="Calibri" panose="020F0502020204030204" pitchFamily="34" charset="0"/>
              </a:rPr>
              <a:t>Apart from the course content, I was enlightened more about the stages of policy formulation and implementation. The most defining part of the internship was when we were taught how to create an emergency plan for unexpected events. It was also a plus to my career to practically learn more about the application of big data in record-keeping and policy formulation. </a:t>
            </a:r>
          </a:p>
          <a:p>
            <a:pPr>
              <a:lnSpc>
                <a:spcPct val="150000"/>
              </a:lnSpc>
            </a:pPr>
            <a:r>
              <a:rPr lang="en-US" sz="1800" dirty="0">
                <a:effectLst/>
                <a:latin typeface="Times New Roman" panose="02020603050405020304" pitchFamily="18" charset="0"/>
                <a:ea typeface="Calibri" panose="020F0502020204030204" pitchFamily="34" charset="0"/>
              </a:rPr>
              <a:t>During the internship, I faced various challenges too. One of them was the communication barrier. I sometimes found it hard to communicate with non-English speakers during my interactions. </a:t>
            </a:r>
          </a:p>
          <a:p>
            <a:pPr>
              <a:lnSpc>
                <a:spcPct val="150000"/>
              </a:lnSpc>
            </a:pPr>
            <a:r>
              <a:rPr lang="en-US" sz="1800" dirty="0">
                <a:effectLst/>
                <a:latin typeface="Times New Roman" panose="02020603050405020304" pitchFamily="18" charset="0"/>
                <a:ea typeface="Calibri" panose="020F0502020204030204" pitchFamily="34" charset="0"/>
              </a:rPr>
              <a:t>Another challenge was being given too much work within a limited scope of time. </a:t>
            </a:r>
          </a:p>
          <a:p>
            <a:pPr>
              <a:lnSpc>
                <a:spcPct val="150000"/>
              </a:lnSpc>
            </a:pPr>
            <a:r>
              <a:rPr lang="en-US" sz="1800" dirty="0">
                <a:effectLst/>
                <a:latin typeface="Times New Roman" panose="02020603050405020304" pitchFamily="18" charset="0"/>
                <a:ea typeface="Calibri" panose="020F0502020204030204" pitchFamily="34" charset="0"/>
              </a:rPr>
              <a:t> Also, I was afraid to ask questions fearing that they might doubt my competency. </a:t>
            </a:r>
            <a:endParaRPr lang="en-US" dirty="0"/>
          </a:p>
        </p:txBody>
      </p:sp>
    </p:spTree>
    <p:extLst>
      <p:ext uri="{BB962C8B-B14F-4D97-AF65-F5344CB8AC3E}">
        <p14:creationId xmlns:p14="http://schemas.microsoft.com/office/powerpoint/2010/main" val="3812017608"/>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756</TotalTime>
  <Words>912</Words>
  <Application>Microsoft Office PowerPoint</Application>
  <PresentationFormat>Widescreen</PresentationFormat>
  <Paragraphs>69</Paragraphs>
  <Slides>12</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Calibri</vt:lpstr>
      <vt:lpstr>Gill Sans MT</vt:lpstr>
      <vt:lpstr>Times New Roman</vt:lpstr>
      <vt:lpstr>Wingdings 2</vt:lpstr>
      <vt:lpstr>Dividend</vt:lpstr>
      <vt:lpstr>Student Internship Report Presentation</vt:lpstr>
      <vt:lpstr>The organization’s name, department, Site supervisor and internship period</vt:lpstr>
      <vt:lpstr>Activities and assignments (PART A)</vt:lpstr>
      <vt:lpstr>Activities and assignments (PART B)</vt:lpstr>
      <vt:lpstr>RELATION OF THESE ACTIVITIES (part a)</vt:lpstr>
      <vt:lpstr>RELATION OF THESE ACTIVITIES (part b)</vt:lpstr>
      <vt:lpstr>RELATION OF WHAT I HAVE LEARNED AT SEU AND WHAT I HAVE PUT INTO PRACTICE</vt:lpstr>
      <vt:lpstr>THE IMPACT OF THE INTERNSHIP EXPERIENCE ON MY PERSONALITY AND PROFESSIONALISM</vt:lpstr>
      <vt:lpstr>BENEFITS AND CHALLENGES</vt:lpstr>
      <vt:lpstr>Suggestions and solutions to overcome challenges</vt:lpstr>
      <vt:lpstr>Overall experience </vt:lpstr>
      <vt:lpstr>PICTURES FROM MY ACTUAL INTERNSHIP EXPERIENCE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Marketing</dc:title>
  <dc:creator>Ryan Langan</dc:creator>
  <cp:lastModifiedBy>user</cp:lastModifiedBy>
  <cp:revision>211</cp:revision>
  <dcterms:created xsi:type="dcterms:W3CDTF">2020-05-14T23:31:58Z</dcterms:created>
  <dcterms:modified xsi:type="dcterms:W3CDTF">2021-04-07T13:15:13Z</dcterms:modified>
</cp:coreProperties>
</file>